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275" r:id="rId21"/>
  </p:sldIdLst>
  <p:sldSz cx="12192000" cy="6858000"/>
  <p:notesSz cx="6858000" cy="9144000"/>
  <p:defaultTextStyle>
    <a:defPPr>
      <a:defRPr lang="k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3399FF"/>
    <a:srgbClr val="108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50B2D-D71D-40DF-97B4-80BEA69A36C4}" type="datetimeFigureOut">
              <a:rPr lang="ru-RU" smtClean="0"/>
              <a:t>13.03.2026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2C34-70CE-4D06-BC7C-17A4F92E74B4}" type="slidenum">
              <a:rPr lang="ru-RU" smtClean="0"/>
              <a:t>‹#›</a:t>
            </a:fld>
            <a:endParaRPr lang="ru-RU"/>
          </a:p>
        </p:txBody>
      </p:sp>
    </p:spTree>
    <p:extLst>
      <p:ext uri="{BB962C8B-B14F-4D97-AF65-F5344CB8AC3E}">
        <p14:creationId xmlns:p14="http://schemas.microsoft.com/office/powerpoint/2010/main" val="21565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8098570-85A8-451E-AF18-FA25C3FB3C3A}" type="datetimeFigureOut">
              <a:rPr lang="ru-RU" smtClean="0"/>
              <a:t>13.03.2026</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27138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13.03.2026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19073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098570-85A8-451E-AF18-FA25C3FB3C3A}" type="datetimeFigureOut">
              <a:rPr lang="ru-RU" smtClean="0"/>
              <a:t>13.03.2026</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68049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13.03.2026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8233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13.03.2026</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74409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098570-85A8-451E-AF18-FA25C3FB3C3A}" type="datetimeFigureOut">
              <a:rPr lang="ru-RU" smtClean="0"/>
              <a:t>13.03.2026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4062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098570-85A8-451E-AF18-FA25C3FB3C3A}" type="datetimeFigureOut">
              <a:rPr lang="ru-RU" smtClean="0"/>
              <a:t>13.03.2026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90639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098570-85A8-451E-AF18-FA25C3FB3C3A}" type="datetimeFigureOut">
              <a:rPr lang="ru-RU" smtClean="0"/>
              <a:t>13.03.2026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1449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98570-85A8-451E-AF18-FA25C3FB3C3A}" type="datetimeFigureOut">
              <a:rPr lang="ru-RU" smtClean="0"/>
              <a:t>13.03.2026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54478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13.03.2026</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194859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8098570-85A8-451E-AF18-FA25C3FB3C3A}" type="datetimeFigureOut">
              <a:rPr lang="ru-RU" smtClean="0"/>
              <a:t>13.03.2026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269841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8098570-85A8-451E-AF18-FA25C3FB3C3A}" type="datetimeFigureOut">
              <a:rPr lang="ru-RU" smtClean="0"/>
              <a:t>13.03.2026</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D2EF2B4-9FB4-445D-AF50-F6B84FAB12A9}"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362536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17673-A929-4F95-AFDE-69CBABEA1E01}"/>
              </a:ext>
            </a:extLst>
          </p:cNvPr>
          <p:cNvSpPr>
            <a:spLocks noGrp="1"/>
          </p:cNvSpPr>
          <p:nvPr>
            <p:ph type="ctrTitle"/>
          </p:nvPr>
        </p:nvSpPr>
        <p:spPr>
          <a:xfrm>
            <a:off x="488058" y="1865999"/>
            <a:ext cx="11171352" cy="899688"/>
          </a:xfrm>
        </p:spPr>
        <p:txBody>
          <a:bodyPr>
            <a:noAutofit/>
          </a:bodyPr>
          <a:lstStyle/>
          <a:p>
            <a:pPr algn="ctr">
              <a:lnSpc>
                <a:spcPct val="107000"/>
              </a:lnSpc>
              <a:spcAft>
                <a:spcPts val="800"/>
              </a:spcAft>
            </a:pPr>
            <a:r>
              <a:rPr lang="kk-KZ"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Дәріс</a:t>
            </a:r>
            <a:r>
              <a:rPr lang="ru-RU"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a:t>
            </a:r>
            <a:r>
              <a:rPr lang="kk"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1B249F3F-8B2A-1D4C-A0BA-95C3E4721AAA}"/>
              </a:ext>
            </a:extLst>
          </p:cNvPr>
          <p:cNvGraphicFramePr>
            <a:graphicFrameLocks noGrp="1"/>
          </p:cNvGraphicFramePr>
          <p:nvPr>
            <p:extLst>
              <p:ext uri="{D42A27DB-BD31-4B8C-83A1-F6EECF244321}">
                <p14:modId xmlns:p14="http://schemas.microsoft.com/office/powerpoint/2010/main" val="1575464714"/>
              </p:ext>
            </p:extLst>
          </p:nvPr>
        </p:nvGraphicFramePr>
        <p:xfrm>
          <a:off x="2760453" y="3873260"/>
          <a:ext cx="6398059" cy="400208"/>
        </p:xfrm>
        <a:graphic>
          <a:graphicData uri="http://schemas.openxmlformats.org/drawingml/2006/table">
            <a:tbl>
              <a:tblPr>
                <a:tableStyleId>{5C22544A-7EE6-4342-B048-85BDC9FD1C3A}</a:tableStyleId>
              </a:tblPr>
              <a:tblGrid>
                <a:gridCol w="6398059">
                  <a:extLst>
                    <a:ext uri="{9D8B030D-6E8A-4147-A177-3AD203B41FA5}">
                      <a16:colId xmlns:a16="http://schemas.microsoft.com/office/drawing/2014/main" val="2147742503"/>
                    </a:ext>
                  </a:extLst>
                </a:gridCol>
              </a:tblGrid>
              <a:tr h="400208">
                <a:tc>
                  <a:txBody>
                    <a:bodyPr/>
                    <a:lstStyle/>
                    <a:p>
                      <a:pPr algn="ctr">
                        <a:lnSpc>
                          <a:spcPct val="115000"/>
                        </a:lnSpc>
                        <a:tabLst>
                          <a:tab pos="180340" algn="l"/>
                        </a:tabLst>
                      </a:pPr>
                      <a:r>
                        <a:rPr lang="kk"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Прогрессивті GAN</a:t>
                      </a:r>
                      <a:endPar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494029"/>
                  </a:ext>
                </a:extLst>
              </a:tr>
            </a:tbl>
          </a:graphicData>
        </a:graphic>
      </p:graphicFrame>
    </p:spTree>
    <p:extLst>
      <p:ext uri="{BB962C8B-B14F-4D97-AF65-F5344CB8AC3E}">
        <p14:creationId xmlns:p14="http://schemas.microsoft.com/office/powerpoint/2010/main" val="163029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316DDC-0C71-72CE-732B-3BBCEE994B03}"/>
              </a:ext>
            </a:extLst>
          </p:cNvPr>
          <p:cNvSpPr>
            <a:spLocks noGrp="1"/>
          </p:cNvSpPr>
          <p:nvPr>
            <p:ph type="title"/>
          </p:nvPr>
        </p:nvSpPr>
        <p:spPr/>
        <p:txBody>
          <a:bodyPr/>
          <a:lstStyle/>
          <a:p>
            <a:pPr algn="ctr"/>
            <a:r>
              <a:rPr lang="kk" dirty="0">
                <a:solidFill>
                  <a:srgbClr val="FFC000"/>
                </a:solidFill>
              </a:rPr>
              <a:t>Жоғары ажыратымдылықтағы қабаттарды біртіндеп құрастырыңыз және тегістеңіз</a:t>
            </a:r>
            <a:endParaRPr lang="LID4096" dirty="0"/>
          </a:p>
        </p:txBody>
      </p:sp>
      <p:pic>
        <p:nvPicPr>
          <p:cNvPr id="4" name="Объект 3">
            <a:extLst>
              <a:ext uri="{FF2B5EF4-FFF2-40B4-BE49-F238E27FC236}">
                <a16:creationId xmlns:a16="http://schemas.microsoft.com/office/drawing/2014/main" id="{663F60DA-CFB6-6178-9E54-C7B8BF3860D9}"/>
              </a:ext>
            </a:extLst>
          </p:cNvPr>
          <p:cNvPicPr>
            <a:picLocks noGrp="1" noChangeAspect="1"/>
          </p:cNvPicPr>
          <p:nvPr>
            <p:ph idx="1"/>
          </p:nvPr>
        </p:nvPicPr>
        <p:blipFill>
          <a:blip r:embed="rId2"/>
          <a:stretch>
            <a:fillRect/>
          </a:stretch>
        </p:blipFill>
        <p:spPr>
          <a:xfrm>
            <a:off x="2778763" y="2025583"/>
            <a:ext cx="6634473" cy="4472494"/>
          </a:xfrm>
          <a:prstGeom prst="rect">
            <a:avLst/>
          </a:prstGeom>
        </p:spPr>
      </p:pic>
    </p:spTree>
    <p:extLst>
      <p:ext uri="{BB962C8B-B14F-4D97-AF65-F5344CB8AC3E}">
        <p14:creationId xmlns:p14="http://schemas.microsoft.com/office/powerpoint/2010/main" val="84129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65748-EADC-DFF1-C1C7-D61A75483D30}"/>
              </a:ext>
            </a:extLst>
          </p:cNvPr>
          <p:cNvSpPr>
            <a:spLocks noGrp="1"/>
          </p:cNvSpPr>
          <p:nvPr>
            <p:ph type="title"/>
          </p:nvPr>
        </p:nvSpPr>
        <p:spPr/>
        <p:txBody>
          <a:bodyPr/>
          <a:lstStyle/>
          <a:p>
            <a:pPr algn="ctr"/>
            <a:r>
              <a:rPr lang="kk" dirty="0">
                <a:solidFill>
                  <a:srgbClr val="FFC000"/>
                </a:solidFill>
              </a:rPr>
              <a:t>Жоғары ажыратымдылықтағы қабаттарды біртіндеп құрастырыңыз және тегістеңіз</a:t>
            </a:r>
            <a:endParaRPr lang="LID4096" dirty="0"/>
          </a:p>
        </p:txBody>
      </p:sp>
      <p:sp>
        <p:nvSpPr>
          <p:cNvPr id="3" name="Объект 2">
            <a:extLst>
              <a:ext uri="{FF2B5EF4-FFF2-40B4-BE49-F238E27FC236}">
                <a16:creationId xmlns:a16="http://schemas.microsoft.com/office/drawing/2014/main" id="{F33F340F-04C0-34DD-E74E-D1EB4F4C8B6D}"/>
              </a:ext>
            </a:extLst>
          </p:cNvPr>
          <p:cNvSpPr>
            <a:spLocks noGrp="1"/>
          </p:cNvSpPr>
          <p:nvPr>
            <p:ph idx="1"/>
          </p:nvPr>
        </p:nvSpPr>
        <p:spPr>
          <a:xfrm>
            <a:off x="581193" y="2137073"/>
            <a:ext cx="11029615" cy="3678303"/>
          </a:xfrm>
        </p:spPr>
        <p:txBody>
          <a:bodyPr/>
          <a:lstStyle/>
          <a:p>
            <a:r>
              <a:rPr lang="kk" dirty="0"/>
              <a:t>Бұл сценарийдің мәселесі мынада, тіпті бір уақытта тағы бір қабат қосу (мысалы, 4×4-тен 8×8-ге дейін) оқыту процесіне айтарлықтай соққы береді. Оның орнына, PGGAN авторлары бұл қабаттарды біртіндеп енгізеді, Жүйеге жоғары ажыратымдылыққа бейімделуге уақыт беру үшін, біз 0-ден 1-ге дейінгі альфа параметрін пайдаланып, осы жаңа, жоғары ажыратымдылық қабатын біртіндеп енгіземіз.</a:t>
            </a:r>
          </a:p>
          <a:p>
            <a:r>
              <a:rPr lang="kk" dirty="0"/>
              <a:t>Альфа ескі, бірақ үлкейтілген қабатты немесе бастапқыда үлкенірек қабатты қаншалықты пайдаланатынымызға әсер етеді. D жағында, біз үйретілген ажырату қабатының біркелкі интеграциясын қамтамасыз ету үшін өлшемін 0,5 есеге азайтамыз. Бұл 6.3-суретте (b) көрсетілген. Бұл жаңа қабатқа сенімді болғаннан кейін, біз 32 × 32 қабатын сақтаймыз — суретте (c) — және 32 × 32 қабатын дұрыс үйреткеннен кейін одан әрі өсуге дайындаламыз.</a:t>
            </a:r>
            <a:endParaRPr lang="LID4096" dirty="0"/>
          </a:p>
        </p:txBody>
      </p:sp>
    </p:spTree>
    <p:extLst>
      <p:ext uri="{BB962C8B-B14F-4D97-AF65-F5344CB8AC3E}">
        <p14:creationId xmlns:p14="http://schemas.microsoft.com/office/powerpoint/2010/main" val="220554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816F2-2E1B-89E9-AEED-6AD8D4E499B9}"/>
              </a:ext>
            </a:extLst>
          </p:cNvPr>
          <p:cNvSpPr>
            <a:spLocks noGrp="1"/>
          </p:cNvSpPr>
          <p:nvPr>
            <p:ph type="title"/>
          </p:nvPr>
        </p:nvSpPr>
        <p:spPr/>
        <p:txBody>
          <a:bodyPr/>
          <a:lstStyle/>
          <a:p>
            <a:pPr algn="ctr"/>
            <a:r>
              <a:rPr lang="kk" dirty="0">
                <a:solidFill>
                  <a:srgbClr val="FFC000"/>
                </a:solidFill>
              </a:rPr>
              <a:t>Жоғары ажыратымдылықтағы қабаттарды біртіндеп құрастырыңыз және тегістеңіз</a:t>
            </a:r>
            <a:endParaRPr lang="LID4096" dirty="0"/>
          </a:p>
        </p:txBody>
      </p:sp>
      <p:pic>
        <p:nvPicPr>
          <p:cNvPr id="4" name="Объект 3">
            <a:extLst>
              <a:ext uri="{FF2B5EF4-FFF2-40B4-BE49-F238E27FC236}">
                <a16:creationId xmlns:a16="http://schemas.microsoft.com/office/drawing/2014/main" id="{5EC00084-786E-6EAA-8AC5-DEE19A2600F4}"/>
              </a:ext>
            </a:extLst>
          </p:cNvPr>
          <p:cNvPicPr>
            <a:picLocks noGrp="1" noChangeAspect="1"/>
          </p:cNvPicPr>
          <p:nvPr>
            <p:ph idx="1"/>
          </p:nvPr>
        </p:nvPicPr>
        <p:blipFill>
          <a:blip r:embed="rId2"/>
          <a:stretch>
            <a:fillRect/>
          </a:stretch>
        </p:blipFill>
        <p:spPr>
          <a:xfrm>
            <a:off x="3692263" y="2103403"/>
            <a:ext cx="4548394" cy="4297396"/>
          </a:xfrm>
          <a:prstGeom prst="rect">
            <a:avLst/>
          </a:prstGeom>
        </p:spPr>
      </p:pic>
    </p:spTree>
    <p:extLst>
      <p:ext uri="{BB962C8B-B14F-4D97-AF65-F5344CB8AC3E}">
        <p14:creationId xmlns:p14="http://schemas.microsoft.com/office/powerpoint/2010/main" val="247790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D0EFF-B7F0-7E1A-329D-18A5D42C4F05}"/>
              </a:ext>
            </a:extLst>
          </p:cNvPr>
          <p:cNvSpPr>
            <a:spLocks noGrp="1"/>
          </p:cNvSpPr>
          <p:nvPr>
            <p:ph type="title"/>
          </p:nvPr>
        </p:nvSpPr>
        <p:spPr/>
        <p:txBody>
          <a:bodyPr/>
          <a:lstStyle/>
          <a:p>
            <a:pPr algn="ctr"/>
            <a:r>
              <a:rPr lang="kk" dirty="0">
                <a:solidFill>
                  <a:srgbClr val="FFC000"/>
                </a:solidFill>
              </a:rPr>
              <a:t>Бағдарламалық жасақтаманы енгізу</a:t>
            </a:r>
            <a:endParaRPr lang="LID4096" dirty="0">
              <a:solidFill>
                <a:srgbClr val="FFC000"/>
              </a:solidFill>
            </a:endParaRPr>
          </a:p>
        </p:txBody>
      </p:sp>
      <p:sp>
        <p:nvSpPr>
          <p:cNvPr id="3" name="Объект 2">
            <a:extLst>
              <a:ext uri="{FF2B5EF4-FFF2-40B4-BE49-F238E27FC236}">
                <a16:creationId xmlns:a16="http://schemas.microsoft.com/office/drawing/2014/main" id="{B9666428-A603-8C1E-F743-DC5A7E1AE7AA}"/>
              </a:ext>
            </a:extLst>
          </p:cNvPr>
          <p:cNvSpPr>
            <a:spLocks noGrp="1"/>
          </p:cNvSpPr>
          <p:nvPr>
            <p:ph idx="1"/>
          </p:nvPr>
        </p:nvSpPr>
        <p:spPr>
          <a:xfrm>
            <a:off x="581192" y="2180496"/>
            <a:ext cx="11029615" cy="3899291"/>
          </a:xfrm>
        </p:spPr>
        <p:txBody>
          <a:bodyPr/>
          <a:lstStyle/>
          <a:p>
            <a:r>
              <a:rPr lang="kk" dirty="0"/>
              <a:t>Осы бөлімде сипатталған барлық жаңа мүмкіндіктер үшін кодты талқылау үшін жұмыс істейтін, бірақ оқшауланған нұсқаларын ұсынамыз.</a:t>
            </a:r>
            <a:endParaRPr lang="en-US" dirty="0"/>
          </a:p>
          <a:p>
            <a:r>
              <a:rPr lang="kk" dirty="0"/>
              <a:t>Жаттығу ретінде, мұның бәрін бірыңғай GAN желісі ретінде, мүмкін, бұрынғы архитектураларды пайдаланып жүзеге асыруға тырысуға болады.</a:t>
            </a:r>
            <a:endParaRPr lang="en-US" dirty="0"/>
          </a:p>
          <a:p>
            <a:r>
              <a:rPr lang="kk" dirty="0"/>
              <a:t>Дайын болсаңыз, ескі жақсы машиналық оқыту кітапханаларын жүктеп, бастайық:</a:t>
            </a:r>
            <a:endParaRPr lang="en-US" dirty="0"/>
          </a:p>
          <a:p>
            <a:pPr algn="l"/>
            <a:r>
              <a:rPr lang="kk" sz="1800" b="0" i="0" u="none" strike="noStrike" baseline="0" dirty="0" err="1">
                <a:solidFill>
                  <a:srgbClr val="262626"/>
                </a:solidFill>
                <a:latin typeface="Courier"/>
              </a:rPr>
              <a:t>tensorflow-ты tf </a:t>
            </a:r>
            <a:endParaRPr lang="en-US" sz="1800" b="0" i="0" u="none" strike="noStrike" baseline="0" dirty="0">
              <a:solidFill>
                <a:srgbClr val="262626"/>
              </a:solidFill>
              <a:latin typeface="Courier"/>
            </a:endParaRPr>
          </a:p>
          <a:p>
            <a:pPr algn="l"/>
            <a:r>
              <a:rPr lang="kk" sz="1800" b="0" i="0" u="none" strike="noStrike" baseline="0" dirty="0" err="1">
                <a:solidFill>
                  <a:srgbClr val="262626"/>
                </a:solidFill>
                <a:latin typeface="Courier"/>
              </a:rPr>
              <a:t>керастарды </a:t>
            </a:r>
            <a:r>
              <a:rPr lang="kk" sz="1800" b="0" i="0" u="none" strike="noStrike" baseline="0" dirty="0">
                <a:solidFill>
                  <a:srgbClr val="262626"/>
                </a:solidFill>
                <a:latin typeface="Courier"/>
              </a:rPr>
              <a:t>K ретінде </a:t>
            </a:r>
            <a:endParaRPr lang="LID4096" dirty="0"/>
          </a:p>
        </p:txBody>
      </p:sp>
    </p:spTree>
    <p:extLst>
      <p:ext uri="{BB962C8B-B14F-4D97-AF65-F5344CB8AC3E}">
        <p14:creationId xmlns:p14="http://schemas.microsoft.com/office/powerpoint/2010/main" val="131813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5D1738-1138-F881-CE14-C517C8EDCCB4}"/>
              </a:ext>
            </a:extLst>
          </p:cNvPr>
          <p:cNvSpPr>
            <a:spLocks noGrp="1"/>
          </p:cNvSpPr>
          <p:nvPr>
            <p:ph type="title"/>
          </p:nvPr>
        </p:nvSpPr>
        <p:spPr/>
        <p:txBody>
          <a:bodyPr/>
          <a:lstStyle/>
          <a:p>
            <a:pPr algn="ctr"/>
            <a:r>
              <a:rPr lang="kk" dirty="0">
                <a:solidFill>
                  <a:srgbClr val="FFC000"/>
                </a:solidFill>
              </a:rPr>
              <a:t>Бағдарламалық жасақтаманы енгізу</a:t>
            </a:r>
            <a:endParaRPr lang="LID4096" dirty="0"/>
          </a:p>
        </p:txBody>
      </p:sp>
      <p:pic>
        <p:nvPicPr>
          <p:cNvPr id="4" name="Объект 3">
            <a:extLst>
              <a:ext uri="{FF2B5EF4-FFF2-40B4-BE49-F238E27FC236}">
                <a16:creationId xmlns:a16="http://schemas.microsoft.com/office/drawing/2014/main" id="{E54CD7E2-8BF4-114C-83CE-BDEDDA61094D}"/>
              </a:ext>
            </a:extLst>
          </p:cNvPr>
          <p:cNvPicPr>
            <a:picLocks noGrp="1" noChangeAspect="1"/>
          </p:cNvPicPr>
          <p:nvPr>
            <p:ph idx="1"/>
          </p:nvPr>
        </p:nvPicPr>
        <p:blipFill>
          <a:blip r:embed="rId2"/>
          <a:stretch>
            <a:fillRect/>
          </a:stretch>
        </p:blipFill>
        <p:spPr>
          <a:xfrm>
            <a:off x="474188" y="2074221"/>
            <a:ext cx="5783094" cy="3995840"/>
          </a:xfrm>
          <a:prstGeom prst="rect">
            <a:avLst/>
          </a:prstGeom>
        </p:spPr>
      </p:pic>
      <p:sp>
        <p:nvSpPr>
          <p:cNvPr id="3" name="TextBox 2">
            <a:extLst>
              <a:ext uri="{FF2B5EF4-FFF2-40B4-BE49-F238E27FC236}">
                <a16:creationId xmlns:a16="http://schemas.microsoft.com/office/drawing/2014/main" id="{F9A6ACC6-987B-9AE2-AFB4-C39CA4B5B582}"/>
              </a:ext>
            </a:extLst>
          </p:cNvPr>
          <p:cNvSpPr txBox="1"/>
          <p:nvPr/>
        </p:nvSpPr>
        <p:spPr>
          <a:xfrm>
            <a:off x="6420255" y="2074222"/>
            <a:ext cx="5190552" cy="2585323"/>
          </a:xfrm>
          <a:prstGeom prst="rect">
            <a:avLst/>
          </a:prstGeom>
          <a:noFill/>
        </p:spPr>
        <p:txBody>
          <a:bodyPr wrap="square" rtlCol="0">
            <a:spAutoFit/>
          </a:bodyPr>
          <a:lstStyle/>
          <a:p>
            <a:r>
              <a:rPr lang="kk" dirty="0"/>
              <a:t>Енді прогрессивті өсу мен қажетсіз күрделіліксіз тегістеудің негізгі бөлшектері түсінікті болғандықтан , біз бұл идеяның жалпылығын бағалай аламыз деп үміттенемін. </a:t>
            </a:r>
            <a:r>
              <a:rPr lang="kk" dirty="0" err="1"/>
              <a:t>Каррас </a:t>
            </a:r>
            <a:r>
              <a:rPr lang="kk" dirty="0"/>
              <a:t>және басқалар оқыту кезінде модельдің күрделілігін арттыру әдісін ұсынған алғашқылар болмаса да, бұл ең перспективалы бағыт және шынымен де ең көп қолдау тапқан инновация болып көрінеді.</a:t>
            </a:r>
            <a:endParaRPr lang="LID4096" dirty="0"/>
          </a:p>
        </p:txBody>
      </p:sp>
    </p:spTree>
    <p:extLst>
      <p:ext uri="{BB962C8B-B14F-4D97-AF65-F5344CB8AC3E}">
        <p14:creationId xmlns:p14="http://schemas.microsoft.com/office/powerpoint/2010/main" val="147642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57C1E5-6585-E91D-E44D-45DFBAA85F7D}"/>
              </a:ext>
            </a:extLst>
          </p:cNvPr>
          <p:cNvSpPr>
            <a:spLocks noGrp="1"/>
          </p:cNvSpPr>
          <p:nvPr>
            <p:ph type="title"/>
          </p:nvPr>
        </p:nvSpPr>
        <p:spPr/>
        <p:txBody>
          <a:bodyPr/>
          <a:lstStyle/>
          <a:p>
            <a:pPr algn="ctr"/>
            <a:r>
              <a:rPr lang="kk" dirty="0">
                <a:solidFill>
                  <a:srgbClr val="FFC000"/>
                </a:solidFill>
              </a:rPr>
              <a:t>Бағдарламалық жасақтаманы енгізу</a:t>
            </a:r>
            <a:endParaRPr lang="LID4096" dirty="0"/>
          </a:p>
        </p:txBody>
      </p:sp>
      <p:sp>
        <p:nvSpPr>
          <p:cNvPr id="3" name="Объект 2">
            <a:extLst>
              <a:ext uri="{FF2B5EF4-FFF2-40B4-BE49-F238E27FC236}">
                <a16:creationId xmlns:a16="http://schemas.microsoft.com/office/drawing/2014/main" id="{3507DF93-7BB9-BF2F-7B3C-0F1804A23DBC}"/>
              </a:ext>
            </a:extLst>
          </p:cNvPr>
          <p:cNvSpPr>
            <a:spLocks noGrp="1"/>
          </p:cNvSpPr>
          <p:nvPr>
            <p:ph idx="1"/>
          </p:nvPr>
        </p:nvSpPr>
        <p:spPr>
          <a:xfrm>
            <a:off x="5927552" y="1966488"/>
            <a:ext cx="6072526" cy="4337036"/>
          </a:xfrm>
        </p:spPr>
        <p:txBody>
          <a:bodyPr>
            <a:normAutofit fontScale="92500" lnSpcReduction="10000"/>
          </a:bodyPr>
          <a:lstStyle/>
          <a:p>
            <a:pPr marL="0" indent="0">
              <a:buNone/>
            </a:pPr>
            <a:r>
              <a:rPr lang="kk" dirty="0"/>
              <a:t>Интуицияны есепке алмағанда, техникалық іске асыру өте қарапайым, себебі ол тек дискриминаторға ғана қатысты. Біз оқытылатын параметрлер санын азайтқымыз келетіндіктен, біз тек бір қосымша санды қосамыз, бұл жеткілікті болып көрінеді. Бұл сан функция картасы ретінде қосылады - мысалы, өлшемділік немесе </a:t>
            </a:r>
            <a:r>
              <a:rPr lang="kk" dirty="0" err="1"/>
              <a:t>tf.shape тізіміндегі соңғы сан </a:t>
            </a:r>
            <a:r>
              <a:rPr lang="kk" dirty="0"/>
              <a:t>. Нақты процедура келесідей және 6.2 тізімде келтірілген: 1 [4D -&gt; 3D] Біз қалған барлық арналар үшін - биіктігі, ені және түсі үшін - топтамадағы барлық кескіндер бойынша стандартты ауытқуды есептейміз. Содан кейін біз әрбір пиксель және әрбір арна үшін стандартты ауытқулары бар бір кескін аламыз. 2 [3D -&gt; 2D] Біз барлық арналар бойынша стандартты ауытқуларды орташалаймыз - сол пиксель үшін бір функция картасын немесе стандартты ауытқу матрицасын алу үшін, бірақ түс арнасын біріктіріп. 3 [2D -&gt; Скаляр/0D] Біз бір скалярлық мән алу үшін алдыңғы матрицадағы барлық пиксельдер үшін стандартты ауытқуларды орташалаймыз.</a:t>
            </a:r>
            <a:endParaRPr lang="LID4096" dirty="0"/>
          </a:p>
        </p:txBody>
      </p:sp>
      <p:pic>
        <p:nvPicPr>
          <p:cNvPr id="4" name="Рисунок 3">
            <a:extLst>
              <a:ext uri="{FF2B5EF4-FFF2-40B4-BE49-F238E27FC236}">
                <a16:creationId xmlns:a16="http://schemas.microsoft.com/office/drawing/2014/main" id="{BAF1AEF1-2357-3661-DFCF-3277166E9018}"/>
              </a:ext>
            </a:extLst>
          </p:cNvPr>
          <p:cNvPicPr>
            <a:picLocks noChangeAspect="1"/>
          </p:cNvPicPr>
          <p:nvPr/>
        </p:nvPicPr>
        <p:blipFill>
          <a:blip r:embed="rId2"/>
          <a:stretch>
            <a:fillRect/>
          </a:stretch>
        </p:blipFill>
        <p:spPr>
          <a:xfrm>
            <a:off x="0" y="2150377"/>
            <a:ext cx="5927552" cy="3511122"/>
          </a:xfrm>
          <a:prstGeom prst="rect">
            <a:avLst/>
          </a:prstGeom>
        </p:spPr>
      </p:pic>
    </p:spTree>
    <p:extLst>
      <p:ext uri="{BB962C8B-B14F-4D97-AF65-F5344CB8AC3E}">
        <p14:creationId xmlns:p14="http://schemas.microsoft.com/office/powerpoint/2010/main" val="150852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D3303-F955-7317-9ABA-66F9442EA2BB}"/>
              </a:ext>
            </a:extLst>
          </p:cNvPr>
          <p:cNvSpPr>
            <a:spLocks noGrp="1"/>
          </p:cNvSpPr>
          <p:nvPr>
            <p:ph type="title"/>
          </p:nvPr>
        </p:nvSpPr>
        <p:spPr/>
        <p:txBody>
          <a:bodyPr/>
          <a:lstStyle/>
          <a:p>
            <a:pPr algn="ctr"/>
            <a:r>
              <a:rPr lang="kk" dirty="0">
                <a:solidFill>
                  <a:srgbClr val="FFC000"/>
                </a:solidFill>
              </a:rPr>
              <a:t>Деңгейленген оқу деңгейі</a:t>
            </a:r>
            <a:endParaRPr lang="LID4096" dirty="0">
              <a:solidFill>
                <a:srgbClr val="FFC000"/>
              </a:solidFill>
            </a:endParaRPr>
          </a:p>
        </p:txBody>
      </p:sp>
      <p:sp>
        <p:nvSpPr>
          <p:cNvPr id="3" name="Объект 2">
            <a:extLst>
              <a:ext uri="{FF2B5EF4-FFF2-40B4-BE49-F238E27FC236}">
                <a16:creationId xmlns:a16="http://schemas.microsoft.com/office/drawing/2014/main" id="{A820219E-E22E-B848-E1A7-72DEB74191DA}"/>
              </a:ext>
            </a:extLst>
          </p:cNvPr>
          <p:cNvSpPr>
            <a:spLocks noGrp="1"/>
          </p:cNvSpPr>
          <p:nvPr>
            <p:ph idx="1"/>
          </p:nvPr>
        </p:nvSpPr>
        <p:spPr/>
        <p:txBody>
          <a:bodyPr>
            <a:normAutofit/>
          </a:bodyPr>
          <a:lstStyle/>
          <a:p>
            <a:r>
              <a:rPr lang="kk" dirty="0"/>
              <a:t>Неліктен ерекшеліктерді қалыпқа келтіру қажет екендігінің негіздемесінен бастайық - оқытудың тұрақтылығы.</a:t>
            </a:r>
          </a:p>
          <a:p>
            <a:r>
              <a:rPr lang="kk" dirty="0"/>
              <a:t>Эмпирикалық тұрғыдан алғанда, NVIDIA авторлары оқудағы алшақтықтың алғашқы белгілерінің бірі функция көлемінің күрт өсуі екенін анықтады.</a:t>
            </a:r>
          </a:p>
          <a:p>
            <a:r>
              <a:rPr lang="kk" dirty="0" err="1"/>
              <a:t>BigGAN </a:t>
            </a:r>
            <a:r>
              <a:rPr lang="kk" dirty="0"/>
              <a:t>авторлары да осындай бақылау жасады .</a:t>
            </a:r>
          </a:p>
          <a:p>
            <a:r>
              <a:rPr lang="kk" dirty="0"/>
              <a:t>Сондықтан, </a:t>
            </a:r>
            <a:r>
              <a:rPr lang="kk" dirty="0" err="1"/>
              <a:t>Каррас </a:t>
            </a:r>
            <a:r>
              <a:rPr lang="kk" dirty="0"/>
              <a:t>және т.б. бұл құбылыспен күресу әдісін ұсынды. Кеңірек айтқанда, GAN тренингі көбінесе осылай жүргізіледі: біз тренинг кезінде белгілі бір мәселені анықтаймыз, сондықтан оның пайда болуына жол бермеу механизмдерін енгіземіз.</a:t>
            </a:r>
            <a:endParaRPr lang="LID4096" dirty="0"/>
          </a:p>
        </p:txBody>
      </p:sp>
    </p:spTree>
    <p:extLst>
      <p:ext uri="{BB962C8B-B14F-4D97-AF65-F5344CB8AC3E}">
        <p14:creationId xmlns:p14="http://schemas.microsoft.com/office/powerpoint/2010/main" val="71517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6C053-07D2-F5A5-5D01-E62BAAC9D9CC}"/>
              </a:ext>
            </a:extLst>
          </p:cNvPr>
          <p:cNvSpPr>
            <a:spLocks noGrp="1"/>
          </p:cNvSpPr>
          <p:nvPr>
            <p:ph type="title"/>
          </p:nvPr>
        </p:nvSpPr>
        <p:spPr>
          <a:xfrm>
            <a:off x="581192" y="702156"/>
            <a:ext cx="11029616" cy="854270"/>
          </a:xfrm>
        </p:spPr>
        <p:txBody>
          <a:bodyPr/>
          <a:lstStyle/>
          <a:p>
            <a:pPr algn="ctr"/>
            <a:r>
              <a:rPr lang="kk" dirty="0">
                <a:solidFill>
                  <a:srgbClr val="FFC000"/>
                </a:solidFill>
              </a:rPr>
              <a:t>GAN-дарда </a:t>
            </a:r>
            <a:endParaRPr lang="LID4096" dirty="0">
              <a:solidFill>
                <a:srgbClr val="FFC000"/>
              </a:solidFill>
            </a:endParaRPr>
          </a:p>
        </p:txBody>
      </p:sp>
      <p:pic>
        <p:nvPicPr>
          <p:cNvPr id="4" name="Объект 3">
            <a:extLst>
              <a:ext uri="{FF2B5EF4-FFF2-40B4-BE49-F238E27FC236}">
                <a16:creationId xmlns:a16="http://schemas.microsoft.com/office/drawing/2014/main" id="{5ACF1DC2-83DE-876E-FCB0-C304DA6C4F96}"/>
              </a:ext>
            </a:extLst>
          </p:cNvPr>
          <p:cNvPicPr>
            <a:picLocks noGrp="1" noChangeAspect="1"/>
          </p:cNvPicPr>
          <p:nvPr>
            <p:ph idx="1"/>
          </p:nvPr>
        </p:nvPicPr>
        <p:blipFill>
          <a:blip r:embed="rId2"/>
          <a:stretch>
            <a:fillRect/>
          </a:stretch>
        </p:blipFill>
        <p:spPr>
          <a:xfrm>
            <a:off x="5174755" y="2032701"/>
            <a:ext cx="6355764" cy="2524772"/>
          </a:xfrm>
          <a:prstGeom prst="rect">
            <a:avLst/>
          </a:prstGeom>
        </p:spPr>
      </p:pic>
      <p:sp>
        <p:nvSpPr>
          <p:cNvPr id="5" name="TextBox 4">
            <a:extLst>
              <a:ext uri="{FF2B5EF4-FFF2-40B4-BE49-F238E27FC236}">
                <a16:creationId xmlns:a16="http://schemas.microsoft.com/office/drawing/2014/main" id="{54BA3459-CBC4-D651-27A1-7E091612522E}"/>
              </a:ext>
            </a:extLst>
          </p:cNvPr>
          <p:cNvSpPr txBox="1"/>
          <p:nvPr/>
        </p:nvSpPr>
        <p:spPr>
          <a:xfrm>
            <a:off x="661481" y="2032701"/>
            <a:ext cx="4289898" cy="4524315"/>
          </a:xfrm>
          <a:prstGeom prst="rect">
            <a:avLst/>
          </a:prstGeom>
          <a:noFill/>
        </p:spPr>
        <p:txBody>
          <a:bodyPr wrap="square" rtlCol="0">
            <a:spAutoFit/>
          </a:bodyPr>
          <a:lstStyle/>
          <a:p>
            <a:r>
              <a:rPr lang="kk" dirty="0"/>
              <a:t>Айта кету керек, көптеген желілер қалыпқа келтірудің қандай да бір түрін пайдаланады. Әдетте, олар бұл әдістің топтық қалыпқа келтіруін немесе виртуалды нұсқасын пайдаланады. 6.1-кестеде осы кітапта ұсынылған GAN-дарда қолданылатын қалыпқа келтіру әдістеріне шолу берілген. Сіз оларды 4-тарауда (DCGAN) және 5-тарауда көрдіңіз, онда біз басқа GAN-дар мен градиенттік айыппұлдарды (GP) қарастырдық. Өкінішке орай, топтық қалыпқа келтіру және оның виртуалды баламасы жұмыс істеу үшін бізге жеке үлгілерді орташалау үшін үлкен мини-топтар қажет.</a:t>
            </a:r>
            <a:endParaRPr lang="LID4096" dirty="0"/>
          </a:p>
        </p:txBody>
      </p:sp>
    </p:spTree>
    <p:extLst>
      <p:ext uri="{BB962C8B-B14F-4D97-AF65-F5344CB8AC3E}">
        <p14:creationId xmlns:p14="http://schemas.microsoft.com/office/powerpoint/2010/main" val="164629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8C23FB-F6B5-2F12-051A-9AC1310912FE}"/>
              </a:ext>
            </a:extLst>
          </p:cNvPr>
          <p:cNvSpPr>
            <a:spLocks noGrp="1"/>
          </p:cNvSpPr>
          <p:nvPr>
            <p:ph type="title"/>
          </p:nvPr>
        </p:nvSpPr>
        <p:spPr/>
        <p:txBody>
          <a:bodyPr/>
          <a:lstStyle/>
          <a:p>
            <a:pPr algn="ctr"/>
            <a:r>
              <a:rPr lang="kk" dirty="0">
                <a:solidFill>
                  <a:srgbClr val="FFC000"/>
                </a:solidFill>
              </a:rPr>
              <a:t>GAN-дарда </a:t>
            </a:r>
            <a:endParaRPr lang="LID4096" dirty="0"/>
          </a:p>
        </p:txBody>
      </p:sp>
      <p:sp>
        <p:nvSpPr>
          <p:cNvPr id="3" name="Объект 2">
            <a:extLst>
              <a:ext uri="{FF2B5EF4-FFF2-40B4-BE49-F238E27FC236}">
                <a16:creationId xmlns:a16="http://schemas.microsoft.com/office/drawing/2014/main" id="{DC4A4A35-1DED-B857-4A93-6A320744317C}"/>
              </a:ext>
            </a:extLst>
          </p:cNvPr>
          <p:cNvSpPr>
            <a:spLocks noGrp="1"/>
          </p:cNvSpPr>
          <p:nvPr>
            <p:ph idx="1"/>
          </p:nvPr>
        </p:nvSpPr>
        <p:spPr>
          <a:xfrm>
            <a:off x="581192" y="2276008"/>
            <a:ext cx="11160092" cy="3879836"/>
          </a:xfrm>
        </p:spPr>
        <p:txBody>
          <a:bodyPr>
            <a:normAutofit/>
          </a:bodyPr>
          <a:lstStyle/>
          <a:p>
            <a:r>
              <a:rPr lang="kk" dirty="0"/>
              <a:t>Осы негізгі енгізулердің барлығы қалыпқа келтіруді қолданатынын ескерсек, бұл сөзсіз маңызды, бірақ неге стандартты топтық қалыпқа келтіруді қолданбасқа? Өкінішке орай, топтық қалыпқа келтіру біздің ажыратымдылығымызда жадты тым көп қажет етеді. Бізге аз ғана мысалдармен жұмыс істеуге мүмкіндік беретін нәрсе ойлап табуымыз керек — олар біздің GPU жадына сәйкес келеді (екі нейрондық желі графигі бар) және әлі де жақсы жұмыс істейді. Енді біз </a:t>
            </a:r>
            <a:r>
              <a:rPr lang="kk" dirty="0" err="1"/>
              <a:t>пиксельге шаққандағы </a:t>
            </a:r>
            <a:r>
              <a:rPr lang="kk" dirty="0"/>
              <a:t>мүмкіндіктерді қалыпқа келтіру қажеттілігін және оны не үшін қолданатынымызды түсінеміз.</a:t>
            </a:r>
            <a:endParaRPr lang="LID4096" dirty="0"/>
          </a:p>
        </p:txBody>
      </p:sp>
    </p:spTree>
    <p:extLst>
      <p:ext uri="{BB962C8B-B14F-4D97-AF65-F5344CB8AC3E}">
        <p14:creationId xmlns:p14="http://schemas.microsoft.com/office/powerpoint/2010/main" val="60480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0645F5-FC10-5AE7-75C2-5A209180565C}"/>
              </a:ext>
            </a:extLst>
          </p:cNvPr>
          <p:cNvSpPr>
            <a:spLocks noGrp="1"/>
          </p:cNvSpPr>
          <p:nvPr>
            <p:ph type="title"/>
          </p:nvPr>
        </p:nvSpPr>
        <p:spPr/>
        <p:txBody>
          <a:bodyPr/>
          <a:lstStyle/>
          <a:p>
            <a:pPr algn="ctr"/>
            <a:r>
              <a:rPr lang="kk">
                <a:solidFill>
                  <a:srgbClr val="FFC000"/>
                </a:solidFill>
              </a:rPr>
              <a:t>GAN-дарда </a:t>
            </a:r>
            <a:endParaRPr lang="LID4096"/>
          </a:p>
        </p:txBody>
      </p:sp>
      <p:pic>
        <p:nvPicPr>
          <p:cNvPr id="4" name="Объект 3">
            <a:extLst>
              <a:ext uri="{FF2B5EF4-FFF2-40B4-BE49-F238E27FC236}">
                <a16:creationId xmlns:a16="http://schemas.microsoft.com/office/drawing/2014/main" id="{7DAC6814-4655-F136-756D-A7D6C3FE4CED}"/>
              </a:ext>
            </a:extLst>
          </p:cNvPr>
          <p:cNvPicPr>
            <a:picLocks noGrp="1" noChangeAspect="1"/>
          </p:cNvPicPr>
          <p:nvPr>
            <p:ph idx="1"/>
          </p:nvPr>
        </p:nvPicPr>
        <p:blipFill>
          <a:blip r:embed="rId2"/>
          <a:stretch>
            <a:fillRect/>
          </a:stretch>
        </p:blipFill>
        <p:spPr>
          <a:xfrm>
            <a:off x="2164924" y="1869939"/>
            <a:ext cx="7111489" cy="4715685"/>
          </a:xfrm>
          <a:prstGeom prst="rect">
            <a:avLst/>
          </a:prstGeom>
        </p:spPr>
      </p:pic>
    </p:spTree>
    <p:extLst>
      <p:ext uri="{BB962C8B-B14F-4D97-AF65-F5344CB8AC3E}">
        <p14:creationId xmlns:p14="http://schemas.microsoft.com/office/powerpoint/2010/main" val="216427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4FD40F-C14F-4541-A41E-F214E66AA288}"/>
              </a:ext>
            </a:extLst>
          </p:cNvPr>
          <p:cNvSpPr>
            <a:spLocks noGrp="1"/>
          </p:cNvSpPr>
          <p:nvPr>
            <p:ph type="title"/>
          </p:nvPr>
        </p:nvSpPr>
        <p:spPr>
          <a:xfrm>
            <a:off x="581192" y="702156"/>
            <a:ext cx="11029616" cy="872644"/>
          </a:xfrm>
        </p:spPr>
        <p:txBody>
          <a:bodyPr/>
          <a:lstStyle/>
          <a:p>
            <a:pPr algn="ctr"/>
            <a:r>
              <a:rPr lang="kk" dirty="0">
                <a:solidFill>
                  <a:srgbClr val="FFC000"/>
                </a:solidFill>
              </a:rPr>
              <a:t>Прогрессивті GAN</a:t>
            </a:r>
            <a:endParaRPr lang="ru-RU" dirty="0">
              <a:solidFill>
                <a:srgbClr val="FFC000"/>
              </a:solidFill>
            </a:endParaRPr>
          </a:p>
        </p:txBody>
      </p:sp>
      <p:sp>
        <p:nvSpPr>
          <p:cNvPr id="3" name="Объект 2">
            <a:extLst>
              <a:ext uri="{FF2B5EF4-FFF2-40B4-BE49-F238E27FC236}">
                <a16:creationId xmlns:a16="http://schemas.microsoft.com/office/drawing/2014/main" id="{4223CC53-DEF5-4617-80E2-E90FDD15603C}"/>
              </a:ext>
            </a:extLst>
          </p:cNvPr>
          <p:cNvSpPr>
            <a:spLocks noGrp="1"/>
          </p:cNvSpPr>
          <p:nvPr>
            <p:ph idx="1"/>
          </p:nvPr>
        </p:nvSpPr>
        <p:spPr>
          <a:xfrm>
            <a:off x="568547" y="1961572"/>
            <a:ext cx="10954865" cy="4194272"/>
          </a:xfrm>
        </p:spPr>
        <p:txBody>
          <a:bodyPr>
            <a:normAutofit/>
          </a:bodyPr>
          <a:lstStyle/>
          <a:p>
            <a:pPr algn="just">
              <a:lnSpc>
                <a:spcPct val="107000"/>
              </a:lnSpc>
              <a:spcAft>
                <a:spcPts val="800"/>
              </a:spcAft>
            </a:pPr>
            <a:r>
              <a:rPr lang="kk" dirty="0" err="1"/>
              <a:t>ProGAN </a:t>
            </a:r>
            <a:r>
              <a:rPr lang="kk" dirty="0"/>
              <a:t>деп те аталады ) - толық HD форматында фотореалистік кескіндерді жасауға мүмкіндік беретін озық технология. 2018 жылы жетекші машиналық оқыту конференцияларының бірі - Оқуды ұсыну бойынша халықаралық конференцияда (ICLR) ұсынылған бұл технология соншалықты үлкен сенсация тудырды, сондықтан Google оны бірден TensorFlow-ға енгізілген бірнеше модельдердің бірі ретінде біріктірді </a:t>
            </a:r>
            <a:r>
              <a:rPr lang="kk" dirty="0" err="1"/>
              <a:t>.</a:t>
            </a:r>
            <a:r>
              <a:rPr lang="kk" dirty="0"/>
              <a:t> </a:t>
            </a:r>
            <a:r>
              <a:rPr lang="kk" dirty="0" err="1"/>
              <a:t>Хаб . Шын мәнінде, бұл технологияны Джошуа </a:t>
            </a:r>
            <a:r>
              <a:rPr lang="kk" dirty="0"/>
              <a:t>жоғары бағалады Терең оқытудың негізін қалаушылардың бірі </a:t>
            </a:r>
            <a:r>
              <a:rPr lang="kk" dirty="0" err="1"/>
              <a:t>Бенджио </a:t>
            </a:r>
            <a:r>
              <a:rPr lang="kk" dirty="0"/>
              <a:t>оны шындыққа жанаспайтындай жақсы деп сипаттады. Шығарылғаннан кейін ол бірден академиялық презентациялар мен эксперименттік жобалардың сүйіктісіне айналды.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11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15823-CEB4-4002-B506-B34EB950C409}"/>
              </a:ext>
            </a:extLst>
          </p:cNvPr>
          <p:cNvSpPr>
            <a:spLocks noGrp="1"/>
          </p:cNvSpPr>
          <p:nvPr>
            <p:ph type="title"/>
          </p:nvPr>
        </p:nvSpPr>
        <p:spPr/>
        <p:txBody>
          <a:bodyPr/>
          <a:lstStyle/>
          <a:p>
            <a:endParaRPr lang="ru-RU" dirty="0"/>
          </a:p>
        </p:txBody>
      </p:sp>
      <p:sp>
        <p:nvSpPr>
          <p:cNvPr id="4" name="Объект 3">
            <a:extLst>
              <a:ext uri="{FF2B5EF4-FFF2-40B4-BE49-F238E27FC236}">
                <a16:creationId xmlns:a16="http://schemas.microsoft.com/office/drawing/2014/main" id="{6ED8923C-6D9B-49BC-9FB1-F4BE058255A1}"/>
              </a:ext>
            </a:extLst>
          </p:cNvPr>
          <p:cNvSpPr>
            <a:spLocks noGrp="1"/>
          </p:cNvSpPr>
          <p:nvPr>
            <p:ph sz="half" idx="2"/>
          </p:nvPr>
        </p:nvSpPr>
        <p:spPr>
          <a:xfrm>
            <a:off x="581193" y="2205012"/>
            <a:ext cx="11029616" cy="3923330"/>
          </a:xfrm>
        </p:spPr>
        <p:txBody>
          <a:bodyPr/>
          <a:lstStyle/>
          <a:p>
            <a:pPr algn="ctr"/>
            <a:endParaRPr lang="en-US" dirty="0"/>
          </a:p>
          <a:p>
            <a:pPr algn="ctr"/>
            <a:endParaRPr lang="en-US" dirty="0"/>
          </a:p>
          <a:p>
            <a:pPr algn="ctr"/>
            <a:endParaRPr lang="en-US" dirty="0"/>
          </a:p>
          <a:p>
            <a:pPr marL="0" indent="0" algn="ctr">
              <a:buNone/>
            </a:pPr>
            <a:r>
              <a:rPr lang="kk" sz="3600" dirty="0">
                <a:solidFill>
                  <a:srgbClr val="7030A0"/>
                </a:solidFill>
              </a:rPr>
              <a:t>НАЗАР АУДАРҒАНЫҢЫЗҒА РАҚМЕТ !!!</a:t>
            </a:r>
            <a:endParaRPr lang="ru-RU" sz="3600" dirty="0">
              <a:solidFill>
                <a:srgbClr val="7030A0"/>
              </a:solidFill>
            </a:endParaRPr>
          </a:p>
        </p:txBody>
      </p:sp>
    </p:spTree>
    <p:extLst>
      <p:ext uri="{BB962C8B-B14F-4D97-AF65-F5344CB8AC3E}">
        <p14:creationId xmlns:p14="http://schemas.microsoft.com/office/powerpoint/2010/main" val="424569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ABEE67-3DE6-09BF-0FCD-2EE12469B770}"/>
              </a:ext>
            </a:extLst>
          </p:cNvPr>
          <p:cNvSpPr>
            <a:spLocks noGrp="1"/>
          </p:cNvSpPr>
          <p:nvPr>
            <p:ph type="title"/>
          </p:nvPr>
        </p:nvSpPr>
        <p:spPr/>
        <p:txBody>
          <a:bodyPr/>
          <a:lstStyle/>
          <a:p>
            <a:pPr algn="ctr"/>
            <a:r>
              <a:rPr lang="kk" dirty="0">
                <a:solidFill>
                  <a:srgbClr val="FFC000"/>
                </a:solidFill>
              </a:rPr>
              <a:t>Прогрессивті GAN</a:t>
            </a:r>
            <a:endParaRPr lang="LID4096" dirty="0"/>
          </a:p>
        </p:txBody>
      </p:sp>
      <p:sp>
        <p:nvSpPr>
          <p:cNvPr id="3" name="Объект 2">
            <a:extLst>
              <a:ext uri="{FF2B5EF4-FFF2-40B4-BE49-F238E27FC236}">
                <a16:creationId xmlns:a16="http://schemas.microsoft.com/office/drawing/2014/main" id="{E3E83B21-C669-FF9D-EE00-BBABD2D9FDAF}"/>
              </a:ext>
            </a:extLst>
          </p:cNvPr>
          <p:cNvSpPr>
            <a:spLocks noGrp="1"/>
          </p:cNvSpPr>
          <p:nvPr>
            <p:ph idx="1"/>
          </p:nvPr>
        </p:nvSpPr>
        <p:spPr/>
        <p:txBody>
          <a:bodyPr/>
          <a:lstStyle/>
          <a:p>
            <a:r>
              <a:rPr lang="kk" dirty="0" err="1"/>
              <a:t>TensorFlow </a:t>
            </a:r>
            <a:r>
              <a:rPr lang="kk" dirty="0"/>
              <a:t>үшін </a:t>
            </a:r>
            <a:r>
              <a:rPr lang="kk" dirty="0" err="1"/>
              <a:t>TensorFlow 1.x </a:t>
            </a:r>
            <a:r>
              <a:rPr lang="kk" dirty="0"/>
              <a:t>нұсқасымен үйлесімділік мәселелеріне байланысты кейінгі нұсқаларда импорттау мәселелері туындайтындықтан, </a:t>
            </a:r>
            <a:r>
              <a:rPr lang="kk" dirty="0" err="1"/>
              <a:t>Hub 0.4.0 немесе одан кейінгі нұсқасын пайдалануды ұсынамыз. Барлық негізгі прогрессивті GAN </a:t>
            </a:r>
            <a:r>
              <a:rPr lang="kk" dirty="0"/>
              <a:t>жақсартулары қолжетімді . Бұл төрт жаңа мүмкіндік:</a:t>
            </a:r>
          </a:p>
          <a:p>
            <a:r>
              <a:rPr lang="kk" dirty="0"/>
              <a:t>Жоғары ажыратымдылықтағы қабаттарда біртіндеп сөну және сөну</a:t>
            </a:r>
          </a:p>
          <a:p>
            <a:r>
              <a:rPr lang="kk" dirty="0"/>
              <a:t>Мини-топтардың стандартты ауытқуы</a:t>
            </a:r>
          </a:p>
          <a:p>
            <a:r>
              <a:rPr lang="kk" dirty="0"/>
              <a:t>Деңгейленген оқу деңгейі</a:t>
            </a:r>
          </a:p>
          <a:p>
            <a:r>
              <a:rPr lang="kk" dirty="0" err="1"/>
              <a:t>Пиксель бойынша </a:t>
            </a:r>
            <a:r>
              <a:rPr lang="kk" dirty="0"/>
              <a:t>функцияны қалыпқа келтіру</a:t>
            </a:r>
            <a:endParaRPr lang="LID4096" dirty="0"/>
          </a:p>
        </p:txBody>
      </p:sp>
    </p:spTree>
    <p:extLst>
      <p:ext uri="{BB962C8B-B14F-4D97-AF65-F5344CB8AC3E}">
        <p14:creationId xmlns:p14="http://schemas.microsoft.com/office/powerpoint/2010/main" val="49156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5DD8E-A6EB-2253-E1F1-F22F38D1B848}"/>
              </a:ext>
            </a:extLst>
          </p:cNvPr>
          <p:cNvSpPr>
            <a:spLocks noGrp="1"/>
          </p:cNvSpPr>
          <p:nvPr>
            <p:ph type="title"/>
          </p:nvPr>
        </p:nvSpPr>
        <p:spPr/>
        <p:txBody>
          <a:bodyPr/>
          <a:lstStyle/>
          <a:p>
            <a:pPr algn="ctr"/>
            <a:r>
              <a:rPr lang="kk" dirty="0">
                <a:solidFill>
                  <a:srgbClr val="FFC000"/>
                </a:solidFill>
              </a:rPr>
              <a:t>Жасырын кеңістіктегі интерполяция</a:t>
            </a:r>
            <a:endParaRPr lang="LID4096" dirty="0">
              <a:solidFill>
                <a:srgbClr val="FFC000"/>
              </a:solidFill>
            </a:endParaRPr>
          </a:p>
        </p:txBody>
      </p:sp>
      <p:sp>
        <p:nvSpPr>
          <p:cNvPr id="3" name="Объект 2">
            <a:extLst>
              <a:ext uri="{FF2B5EF4-FFF2-40B4-BE49-F238E27FC236}">
                <a16:creationId xmlns:a16="http://schemas.microsoft.com/office/drawing/2014/main" id="{64E4737C-7527-D204-EA14-92A93223BBD3}"/>
              </a:ext>
            </a:extLst>
          </p:cNvPr>
          <p:cNvSpPr>
            <a:spLocks noGrp="1"/>
          </p:cNvSpPr>
          <p:nvPr>
            <p:ph idx="1"/>
          </p:nvPr>
        </p:nvSpPr>
        <p:spPr/>
        <p:txBody>
          <a:bodyPr>
            <a:normAutofit/>
          </a:bodyPr>
          <a:lstStyle/>
          <a:p>
            <a:r>
              <a:rPr lang="kk" dirty="0"/>
              <a:t>Бізде шығыс сигналын инициализациялау қызметін атқаратын жасырын кеңістік деп аталатын төмен ажыратымдылықтағы кеңістік бар.</a:t>
            </a:r>
          </a:p>
          <a:p>
            <a:r>
              <a:rPr lang="kk" dirty="0" err="1"/>
              <a:t>прогрессивті GAN </a:t>
            </a:r>
            <a:r>
              <a:rPr lang="kk" dirty="0"/>
              <a:t>сияқты , бастапқы үйретілген жасырын кеңістік семантикалық тұрғыдан маңызды қасиеттерге ие.</a:t>
            </a:r>
          </a:p>
          <a:p>
            <a:r>
              <a:rPr lang="kk" dirty="0"/>
              <a:t>Бұл дегеніміз, мысалы, көзілдірікті бет кескініне енгізетін векторлардың ығысуларын таба аламыз, ал сол ығысу көзілдірікті жаңа кескіндерге енгізеді.</a:t>
            </a:r>
          </a:p>
          <a:p>
            <a:r>
              <a:rPr lang="kk" dirty="0"/>
              <a:t>Біз сондай-ақ екі кездейсоқ векторды таңдап, содан кейін олардың арасында тең қадамдармен жылжи аламыз, осылайша біртіндеп - тегіс - екінші векторға сәйкес келетін кескінді аламыз.</a:t>
            </a:r>
          </a:p>
          <a:p>
            <a:r>
              <a:rPr lang="kk" dirty="0"/>
              <a:t>Бұл интерполяция деп аталады, және сіз бұл процесті суреттен көре аласыз.</a:t>
            </a:r>
            <a:endParaRPr lang="LID4096" dirty="0"/>
          </a:p>
        </p:txBody>
      </p:sp>
    </p:spTree>
    <p:extLst>
      <p:ext uri="{BB962C8B-B14F-4D97-AF65-F5344CB8AC3E}">
        <p14:creationId xmlns:p14="http://schemas.microsoft.com/office/powerpoint/2010/main" val="377468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BDC2E-7563-ADEA-41C8-2A8FD2FE9445}"/>
              </a:ext>
            </a:extLst>
          </p:cNvPr>
          <p:cNvSpPr>
            <a:spLocks noGrp="1"/>
          </p:cNvSpPr>
          <p:nvPr>
            <p:ph type="title"/>
          </p:nvPr>
        </p:nvSpPr>
        <p:spPr/>
        <p:txBody>
          <a:bodyPr/>
          <a:lstStyle/>
          <a:p>
            <a:pPr algn="ctr"/>
            <a:r>
              <a:rPr lang="kk" dirty="0">
                <a:solidFill>
                  <a:srgbClr val="FFC000"/>
                </a:solidFill>
              </a:rPr>
              <a:t>Жасырын кеңістіктегі интерполяция</a:t>
            </a:r>
            <a:endParaRPr lang="LID4096" dirty="0"/>
          </a:p>
        </p:txBody>
      </p:sp>
      <p:pic>
        <p:nvPicPr>
          <p:cNvPr id="4" name="Объект 3">
            <a:extLst>
              <a:ext uri="{FF2B5EF4-FFF2-40B4-BE49-F238E27FC236}">
                <a16:creationId xmlns:a16="http://schemas.microsoft.com/office/drawing/2014/main" id="{FF94A133-DB52-79DA-52F6-9458A9FC12AA}"/>
              </a:ext>
            </a:extLst>
          </p:cNvPr>
          <p:cNvPicPr>
            <a:picLocks noGrp="1" noChangeAspect="1"/>
          </p:cNvPicPr>
          <p:nvPr>
            <p:ph idx="1"/>
          </p:nvPr>
        </p:nvPicPr>
        <p:blipFill>
          <a:blip r:embed="rId2"/>
          <a:stretch>
            <a:fillRect/>
          </a:stretch>
        </p:blipFill>
        <p:spPr>
          <a:xfrm>
            <a:off x="2230908" y="2490909"/>
            <a:ext cx="7730183" cy="3287320"/>
          </a:xfrm>
          <a:prstGeom prst="rect">
            <a:avLst/>
          </a:prstGeom>
        </p:spPr>
      </p:pic>
    </p:spTree>
    <p:extLst>
      <p:ext uri="{BB962C8B-B14F-4D97-AF65-F5344CB8AC3E}">
        <p14:creationId xmlns:p14="http://schemas.microsoft.com/office/powerpoint/2010/main" val="313618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EBFBA4-E884-E3C1-7FAB-82CEA5A2C211}"/>
              </a:ext>
            </a:extLst>
          </p:cNvPr>
          <p:cNvSpPr>
            <a:spLocks noGrp="1"/>
          </p:cNvSpPr>
          <p:nvPr>
            <p:ph type="title"/>
          </p:nvPr>
        </p:nvSpPr>
        <p:spPr/>
        <p:txBody>
          <a:bodyPr/>
          <a:lstStyle/>
          <a:p>
            <a:pPr algn="ctr"/>
            <a:r>
              <a:rPr lang="kk" dirty="0">
                <a:solidFill>
                  <a:srgbClr val="FFC000"/>
                </a:solidFill>
              </a:rPr>
              <a:t>GAN </a:t>
            </a:r>
            <a:endParaRPr lang="LID4096" dirty="0">
              <a:solidFill>
                <a:srgbClr val="FFC000"/>
              </a:solidFill>
            </a:endParaRPr>
          </a:p>
        </p:txBody>
      </p:sp>
      <p:sp>
        <p:nvSpPr>
          <p:cNvPr id="3" name="Объект 2">
            <a:extLst>
              <a:ext uri="{FF2B5EF4-FFF2-40B4-BE49-F238E27FC236}">
                <a16:creationId xmlns:a16="http://schemas.microsoft.com/office/drawing/2014/main" id="{B893CFE6-43A8-9A11-75E9-7A1C9B9C1864}"/>
              </a:ext>
            </a:extLst>
          </p:cNvPr>
          <p:cNvSpPr>
            <a:spLocks noGrp="1"/>
          </p:cNvSpPr>
          <p:nvPr>
            <p:ph idx="1"/>
          </p:nvPr>
        </p:nvSpPr>
        <p:spPr/>
        <p:txBody>
          <a:bodyPr/>
          <a:lstStyle/>
          <a:p>
            <a:r>
              <a:rPr lang="kk" dirty="0"/>
              <a:t>Алдыңғы тарауларда сіз GAN көмегімен қандай нәтижелерге қол жеткізу оңай және қандай нәтижелерге қол жеткізу қиын екенін білдіңіз.</a:t>
            </a:r>
          </a:p>
          <a:p>
            <a:r>
              <a:rPr lang="kk" dirty="0"/>
              <a:t>Сонымен қатар, режимнің күйреуі (жалпы үлестірімнен тек бірнеше мысал келтірілген) және конвергенцияның болмауы (нәтижелердің төмен сапасының себептерінің бірі) сияқты ұғымдар енді бізге жат емес.</a:t>
            </a:r>
          </a:p>
          <a:p>
            <a:r>
              <a:rPr lang="kk" dirty="0"/>
              <a:t>Жақында NVIDIA-дағы финдік топ бұрынғы көптеген озық жұмыстардан асып түскен мақала жариялады: </a:t>
            </a:r>
            <a:r>
              <a:rPr lang="kk" dirty="0" err="1"/>
              <a:t>Тероның «Сапаны, тұрақтылықты және өзгергіштікті жақсарту үшін GAN-дардың прогрессивті өсуі»</a:t>
            </a:r>
            <a:r>
              <a:rPr lang="kk" dirty="0"/>
              <a:t> </a:t>
            </a:r>
            <a:r>
              <a:rPr lang="kk" dirty="0" err="1"/>
              <a:t>Каррас </a:t>
            </a:r>
            <a:r>
              <a:rPr lang="kk" dirty="0"/>
              <a:t>және басқалар.</a:t>
            </a:r>
          </a:p>
          <a:p>
            <a:r>
              <a:rPr lang="kk" dirty="0"/>
              <a:t>Бұл мақалада төрт негізгі инновация ұсынылған, сондықтан оларды рет-ретімен қарастырайық.</a:t>
            </a:r>
            <a:endParaRPr lang="LID4096" dirty="0"/>
          </a:p>
        </p:txBody>
      </p:sp>
    </p:spTree>
    <p:extLst>
      <p:ext uri="{BB962C8B-B14F-4D97-AF65-F5344CB8AC3E}">
        <p14:creationId xmlns:p14="http://schemas.microsoft.com/office/powerpoint/2010/main" val="170179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A26E2C-38B2-458A-3701-1AA14094CEB6}"/>
              </a:ext>
            </a:extLst>
          </p:cNvPr>
          <p:cNvSpPr>
            <a:spLocks noGrp="1"/>
          </p:cNvSpPr>
          <p:nvPr>
            <p:ph type="title"/>
          </p:nvPr>
        </p:nvSpPr>
        <p:spPr/>
        <p:txBody>
          <a:bodyPr/>
          <a:lstStyle/>
          <a:p>
            <a:pPr algn="ctr"/>
            <a:r>
              <a:rPr lang="kk" dirty="0">
                <a:solidFill>
                  <a:srgbClr val="FFC000"/>
                </a:solidFill>
              </a:rPr>
              <a:t>Жоғары ажыратымдылықтағы қабаттарды біртіндеп құрастырыңыз және тегістеңіз</a:t>
            </a:r>
            <a:endParaRPr lang="LID4096" dirty="0">
              <a:solidFill>
                <a:srgbClr val="FFC000"/>
              </a:solidFill>
            </a:endParaRPr>
          </a:p>
        </p:txBody>
      </p:sp>
      <p:sp>
        <p:nvSpPr>
          <p:cNvPr id="3" name="Объект 2">
            <a:extLst>
              <a:ext uri="{FF2B5EF4-FFF2-40B4-BE49-F238E27FC236}">
                <a16:creationId xmlns:a16="http://schemas.microsoft.com/office/drawing/2014/main" id="{9F8F0B70-8624-1507-5A0C-680637352633}"/>
              </a:ext>
            </a:extLst>
          </p:cNvPr>
          <p:cNvSpPr>
            <a:spLocks noGrp="1"/>
          </p:cNvSpPr>
          <p:nvPr>
            <p:ph idx="1"/>
          </p:nvPr>
        </p:nvSpPr>
        <p:spPr>
          <a:xfrm>
            <a:off x="581192" y="2180496"/>
            <a:ext cx="11029615" cy="4103572"/>
          </a:xfrm>
        </p:spPr>
        <p:txBody>
          <a:bodyPr>
            <a:normAutofit/>
          </a:bodyPr>
          <a:lstStyle/>
          <a:p>
            <a:r>
              <a:rPr lang="kk" dirty="0"/>
              <a:t>Прогрессивті GAN-ның не істейтінін тереңірек қарастырмас бұрын, қарапайым ұқсастықтан бастайық. Құс көзімен қарағанда таулы аймақты елестетіп көріңіз: сізде көркем өзендер мен ауылдар бар көптеген аңғарлар бар - әдетте өмір сүруге өте қолайлы. Содан кейін сізде ауа райына байланысты қатал және жалпы өмір сүруге жарамсыз көптеген тау шыңдары бар. Бұл шығын функциясының ландшафтының бір түрі, мұнда біз тау беткейлерінен әлдеқайда жағымды аңғарларға түсу арқылы шығынды азайтқымыз келеді. Біз жаттығуды альпинистті осы таулы аймақтағы кездейсоқ жерге орналастырып, содан кейін олардың жолымен аңғарға қарай беткеймен жүру деп елестете аламыз. Стохастикалық градиенттік түсу дәл осылай істейді, және біз мұны 10-тарауда толығырақ қарастырамыз.</a:t>
            </a:r>
            <a:endParaRPr lang="LID4096" dirty="0"/>
          </a:p>
        </p:txBody>
      </p:sp>
    </p:spTree>
    <p:extLst>
      <p:ext uri="{BB962C8B-B14F-4D97-AF65-F5344CB8AC3E}">
        <p14:creationId xmlns:p14="http://schemas.microsoft.com/office/powerpoint/2010/main" val="51166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6020F7-3EEF-733C-E589-444A57B85668}"/>
              </a:ext>
            </a:extLst>
          </p:cNvPr>
          <p:cNvSpPr>
            <a:spLocks noGrp="1"/>
          </p:cNvSpPr>
          <p:nvPr>
            <p:ph type="title"/>
          </p:nvPr>
        </p:nvSpPr>
        <p:spPr/>
        <p:txBody>
          <a:bodyPr/>
          <a:lstStyle/>
          <a:p>
            <a:pPr algn="ctr"/>
            <a:r>
              <a:rPr lang="kk" dirty="0">
                <a:solidFill>
                  <a:srgbClr val="FFC000"/>
                </a:solidFill>
              </a:rPr>
              <a:t>Жоғары ажыратымдылықтағы қабаттарды біртіндеп құрастырыңыз және тегістеңіз</a:t>
            </a:r>
            <a:endParaRPr lang="LID4096" dirty="0"/>
          </a:p>
        </p:txBody>
      </p:sp>
      <p:sp>
        <p:nvSpPr>
          <p:cNvPr id="3" name="Объект 2">
            <a:extLst>
              <a:ext uri="{FF2B5EF4-FFF2-40B4-BE49-F238E27FC236}">
                <a16:creationId xmlns:a16="http://schemas.microsoft.com/office/drawing/2014/main" id="{F9470DAB-39B2-B131-35F8-2C472E7906A5}"/>
              </a:ext>
            </a:extLst>
          </p:cNvPr>
          <p:cNvSpPr>
            <a:spLocks noGrp="1"/>
          </p:cNvSpPr>
          <p:nvPr>
            <p:ph idx="1"/>
          </p:nvPr>
        </p:nvSpPr>
        <p:spPr/>
        <p:txBody>
          <a:bodyPr>
            <a:normAutofit/>
          </a:bodyPr>
          <a:lstStyle/>
          <a:p>
            <a:r>
              <a:rPr lang="kk" dirty="0"/>
              <a:t>Өкінішке орай, егер біз өте күрделі тау жотасынан бастасақ, альпинист қай бағытқа бару керектігін білмейді. Біздің саяхатшымыздың айналасындағы кеңістік кедір-бұдыр және қатал болады. Ең әдемі, ең төменгі аңғардың қай жерде екенін және онда көптеген тіршілік етуге жарамды жерлер бар екенін анықтау қиын болар еді. Оның орнына, біз альпинистке сол нақты аймақ туралы жалпы түсінік беру үшін тау жотасының күрделілігін кішірейтіп, жеңілдетеміз. Альпинист аңғарға жақындаған сайын, біз жер бедерін үлкейту арқылы күрделілікті арттыра бастаймыз. Содан кейін біз тек кедір-бұдыр, </a:t>
            </a:r>
            <a:r>
              <a:rPr lang="kk" dirty="0" err="1"/>
              <a:t>пиксельденген текстураны емес </a:t>
            </a:r>
            <a:r>
              <a:rPr lang="kk" dirty="0"/>
              <a:t>, ұсақ бөлшектерді көреміз.</a:t>
            </a:r>
            <a:endParaRPr lang="LID4096" dirty="0"/>
          </a:p>
        </p:txBody>
      </p:sp>
    </p:spTree>
    <p:extLst>
      <p:ext uri="{BB962C8B-B14F-4D97-AF65-F5344CB8AC3E}">
        <p14:creationId xmlns:p14="http://schemas.microsoft.com/office/powerpoint/2010/main" val="35979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1FABA-7CAF-2FD3-CD59-202287B3C7BE}"/>
              </a:ext>
            </a:extLst>
          </p:cNvPr>
          <p:cNvSpPr>
            <a:spLocks noGrp="1"/>
          </p:cNvSpPr>
          <p:nvPr>
            <p:ph type="title"/>
          </p:nvPr>
        </p:nvSpPr>
        <p:spPr/>
        <p:txBody>
          <a:bodyPr/>
          <a:lstStyle/>
          <a:p>
            <a:pPr algn="ctr"/>
            <a:r>
              <a:rPr lang="kk" dirty="0">
                <a:solidFill>
                  <a:srgbClr val="FFC000"/>
                </a:solidFill>
              </a:rPr>
              <a:t>Жоғары ажыратымдылықтағы қабаттарды біртіндеп құрастырыңыз және тегістеңіз</a:t>
            </a:r>
            <a:endParaRPr lang="LID4096" dirty="0"/>
          </a:p>
        </p:txBody>
      </p:sp>
      <p:sp>
        <p:nvSpPr>
          <p:cNvPr id="3" name="Объект 2">
            <a:extLst>
              <a:ext uri="{FF2B5EF4-FFF2-40B4-BE49-F238E27FC236}">
                <a16:creationId xmlns:a16="http://schemas.microsoft.com/office/drawing/2014/main" id="{4573C07F-D308-3A0E-04D2-4531991B87CF}"/>
              </a:ext>
            </a:extLst>
          </p:cNvPr>
          <p:cNvSpPr>
            <a:spLocks noGrp="1"/>
          </p:cNvSpPr>
          <p:nvPr>
            <p:ph idx="1"/>
          </p:nvPr>
        </p:nvSpPr>
        <p:spPr>
          <a:xfrm>
            <a:off x="581192" y="2345866"/>
            <a:ext cx="11029615" cy="3678303"/>
          </a:xfrm>
        </p:spPr>
        <p:txBody>
          <a:bodyPr/>
          <a:lstStyle/>
          <a:p>
            <a:r>
              <a:rPr lang="kk" dirty="0"/>
              <a:t>Бұл тәсілдің артықшылығы - альпинист төмен түскен сайын, олар жаяу серуендеуді жеңілдету үшін шағын түзетулер енгізе алады. Мысалы, олар аңғарға одан да тез түсу үшін құрғақ ағын арқылы жолды таңдауы мүмкін. Бұл прогрессивті даму: олар алға жылжыған сайын жер бедерінің ажыратымдылығын арттыру. Дегенмен, егер сіз бұрын ашық әлемдегі компьютерлік ойын ойнаған болсаңыз немесе 3D қосылған Google Earth арқылы тым жылдам айналдырған болсаңыз, айналаңыздағы жер бедерінің ажыратымдылығының тез артуы күтпеген және қорқынышты болуы мүмкін екенін білесіз. Нысандар кенеттен пайда болады. Сондықтан, оның орнына, альпинист мақсатқа жақындаған сайын біз біртіндеп тегістеп, біртіндеп күрделілікті арттырамыз. Техникалық тұрғыдан алғанда, жаттығу барысында біз бірнеше төмен ажыратымдылықтағы </a:t>
            </a:r>
            <a:r>
              <a:rPr lang="kk" dirty="0" err="1"/>
              <a:t>иілу </a:t>
            </a:r>
            <a:r>
              <a:rPr lang="kk" dirty="0"/>
              <a:t>қабаттарынан көптеген жоғары ажыратымдылықтағы қабаттарға ауысамыз. Бұл дегеніміз, алдымен алғашқы қабаттарды жаттықтырамыз, содан кейін ғана жоғары ажыратымдылықтағы қабатты енгіземіз, онда жоғалту кеңістігінде шарлау қиынырақ болады. Біз қарапайым нәрседен - мысалы, бірнеше қадаммен үйретілген 4×4 - күрделі нәрсеге - мысалы, суретте көрсетілгендей, бірнеше дәуір бойы үйретілген 1024×1024 -ке ауысамыз.</a:t>
            </a:r>
            <a:endParaRPr lang="LID4096" dirty="0"/>
          </a:p>
        </p:txBody>
      </p:sp>
    </p:spTree>
    <p:extLst>
      <p:ext uri="{BB962C8B-B14F-4D97-AF65-F5344CB8AC3E}">
        <p14:creationId xmlns:p14="http://schemas.microsoft.com/office/powerpoint/2010/main" val="1695059063"/>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TM03457464[[fn=Дивиденд]]</Template>
  <TotalTime>1165</TotalTime>
  <Words>1423</Words>
  <Application>Microsoft Office PowerPoint</Application>
  <PresentationFormat>Широкоэкранный</PresentationFormat>
  <Paragraphs>57</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Calibri</vt:lpstr>
      <vt:lpstr>Corbel</vt:lpstr>
      <vt:lpstr>Courier</vt:lpstr>
      <vt:lpstr>Gill Sans MT</vt:lpstr>
      <vt:lpstr>Times New Roman</vt:lpstr>
      <vt:lpstr>Wingdings 2</vt:lpstr>
      <vt:lpstr>Дивиденд</vt:lpstr>
      <vt:lpstr>Дәріс-4 </vt:lpstr>
      <vt:lpstr>Прогрессивті GAN</vt:lpstr>
      <vt:lpstr>Прогрессивті GAN</vt:lpstr>
      <vt:lpstr>Жасырын кеңістіктегі интерполяция</vt:lpstr>
      <vt:lpstr>Жасырын кеңістіктегі интерполяция</vt:lpstr>
      <vt:lpstr>GAN </vt:lpstr>
      <vt:lpstr>Жоғары ажыратымдылықтағы қабаттарды біртіндеп құрастырыңыз және тегістеңіз</vt:lpstr>
      <vt:lpstr>Жоғары ажыратымдылықтағы қабаттарды біртіндеп құрастырыңыз және тегістеңіз</vt:lpstr>
      <vt:lpstr>Жоғары ажыратымдылықтағы қабаттарды біртіндеп құрастырыңыз және тегістеңіз</vt:lpstr>
      <vt:lpstr>Жоғары ажыратымдылықтағы қабаттарды біртіндеп құрастырыңыз және тегістеңіз</vt:lpstr>
      <vt:lpstr>Жоғары ажыратымдылықтағы қабаттарды біртіндеп құрастырыңыз және тегістеңіз</vt:lpstr>
      <vt:lpstr>Жоғары ажыратымдылықтағы қабаттарды біртіндеп құрастырыңыз және тегістеңіз</vt:lpstr>
      <vt:lpstr>Бағдарламалық жасақтаманы енгізу</vt:lpstr>
      <vt:lpstr>Бағдарламалық жасақтаманы енгізу</vt:lpstr>
      <vt:lpstr>Бағдарламалық жасақтаманы енгізу</vt:lpstr>
      <vt:lpstr>Деңгейленген оқу деңгейі</vt:lpstr>
      <vt:lpstr>GAN-дарда </vt:lpstr>
      <vt:lpstr>GAN-дарда </vt:lpstr>
      <vt:lpstr>GAN-дарда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WEB APPLICATION VULNERABILITIES USING MACHINE LEARNING METHODS</dc:title>
  <dc:creator>Владислав Карюкин</dc:creator>
  <cp:lastModifiedBy>Владислав Карюкин</cp:lastModifiedBy>
  <cp:revision>41</cp:revision>
  <dcterms:created xsi:type="dcterms:W3CDTF">2023-08-13T17:19:25Z</dcterms:created>
  <dcterms:modified xsi:type="dcterms:W3CDTF">2026-03-13T10:13:23Z</dcterms:modified>
</cp:coreProperties>
</file>